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Merriweather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Merriweather-bold.fntdata"/><Relationship Id="rId10" Type="http://schemas.openxmlformats.org/officeDocument/2006/relationships/slide" Target="slides/slide5.xml"/><Relationship Id="rId21" Type="http://schemas.openxmlformats.org/officeDocument/2006/relationships/font" Target="fonts/Merriweather-regular.fntdata"/><Relationship Id="rId13" Type="http://schemas.openxmlformats.org/officeDocument/2006/relationships/slide" Target="slides/slide8.xml"/><Relationship Id="rId24" Type="http://schemas.openxmlformats.org/officeDocument/2006/relationships/font" Target="fonts/Merriweather-boldItalic.fntdata"/><Relationship Id="rId12" Type="http://schemas.openxmlformats.org/officeDocument/2006/relationships/slide" Target="slides/slide7.xml"/><Relationship Id="rId23" Type="http://schemas.openxmlformats.org/officeDocument/2006/relationships/font" Target="fonts/Merriweath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6f59039d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6f59039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6f59039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6f59039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c942833ae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c942833ae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 yang tercerai-berai dan sulit diakses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c942833ae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fc942833ae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c942833ae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c942833ae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c942833ae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c942833ae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59039d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5903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59039d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59039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59039d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59039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Relationship Id="rId4" Type="http://schemas.openxmlformats.org/officeDocument/2006/relationships/image" Target="../media/image9.jpg"/><Relationship Id="rId5" Type="http://schemas.openxmlformats.org/officeDocument/2006/relationships/image" Target="../media/image24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Relationship Id="rId4" Type="http://schemas.openxmlformats.org/officeDocument/2006/relationships/image" Target="../media/image11.jpg"/><Relationship Id="rId5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119225" y="1445575"/>
            <a:ext cx="4632000" cy="18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  <a:highlight>
                  <a:schemeClr val="dk1"/>
                </a:highlight>
              </a:rPr>
              <a:t>LMS  -</a:t>
            </a:r>
            <a:r>
              <a:rPr lang="en" sz="3900">
                <a:solidFill>
                  <a:srgbClr val="741B47"/>
                </a:solidFill>
                <a:highlight>
                  <a:schemeClr val="dk1"/>
                </a:highlight>
              </a:rPr>
              <a:t> </a:t>
            </a:r>
            <a:endParaRPr sz="3900">
              <a:solidFill>
                <a:srgbClr val="741B47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Capstone Bidang Pendidikan</a:t>
            </a:r>
            <a:endParaRPr sz="39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205225" y="4250049"/>
            <a:ext cx="4242600" cy="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CF-002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Nur Asiah Ramdani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425" y="189994"/>
            <a:ext cx="4296498" cy="2544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425" y="2886847"/>
            <a:ext cx="2042377" cy="2042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1202" y="2886847"/>
            <a:ext cx="2101734" cy="2042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4175" y="378962"/>
            <a:ext cx="1305452" cy="2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5225" y="238895"/>
            <a:ext cx="735225" cy="491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4187" y="297054"/>
            <a:ext cx="1206251" cy="374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Hasil Aplikasi berbasis Website</a:t>
            </a:r>
            <a:endParaRPr sz="3600"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5900"/>
            <a:ext cx="8839200" cy="310550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2432000" y="2711525"/>
            <a:ext cx="5325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https://llclearn.cf-002.space/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3975" y="3610875"/>
            <a:ext cx="694650" cy="88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 amt="9000"/>
          </a:blip>
          <a:srcRect b="7869" l="0" r="0" t="7869"/>
          <a:stretch/>
        </p:blipFill>
        <p:spPr>
          <a:xfrm>
            <a:off x="0" y="0"/>
            <a:ext cx="9144004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429150" y="3475725"/>
            <a:ext cx="4980000" cy="124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highlight>
                  <a:schemeClr val="dk1"/>
                </a:highlight>
              </a:rPr>
              <a:t> </a:t>
            </a:r>
            <a:r>
              <a:rPr b="1" lang="en" sz="1900">
                <a:highlight>
                  <a:schemeClr val="dk1"/>
                </a:highlight>
              </a:rPr>
              <a:t>NUR ASIAH RAMDANI</a:t>
            </a:r>
            <a:r>
              <a:rPr b="1" lang="en" sz="1700">
                <a:highlight>
                  <a:schemeClr val="dk1"/>
                </a:highlight>
              </a:rPr>
              <a:t>  </a:t>
            </a:r>
            <a:r>
              <a:rPr b="1" lang="en" sz="1700">
                <a:solidFill>
                  <a:schemeClr val="dk1"/>
                </a:solidFill>
              </a:rPr>
              <a:t> </a:t>
            </a:r>
            <a:r>
              <a:rPr b="1" lang="en" sz="1700">
                <a:solidFill>
                  <a:schemeClr val="dk1"/>
                </a:solidFill>
              </a:rPr>
              <a:t>(CF-002) </a:t>
            </a:r>
            <a:endParaRPr b="1" sz="17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Dokumentasi:      </a:t>
            </a:r>
            <a:r>
              <a:rPr b="1" lang="en" sz="2000">
                <a:solidFill>
                  <a:schemeClr val="dk1"/>
                </a:solidFill>
              </a:rPr>
              <a:t>bit.ly/lms-llc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2732050" y="4111775"/>
            <a:ext cx="1839900" cy="432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/>
          <p:nvPr/>
        </p:nvSpPr>
        <p:spPr>
          <a:xfrm>
            <a:off x="1412401" y="1601100"/>
            <a:ext cx="6319197" cy="9706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Merriweather"/>
              </a:rPr>
              <a:t>Terima Kasih!</a:t>
            </a: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4175" y="378962"/>
            <a:ext cx="1305452" cy="2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225" y="238895"/>
            <a:ext cx="735225" cy="491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4187" y="297054"/>
            <a:ext cx="1206251" cy="374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650" y="4140827"/>
            <a:ext cx="374799" cy="37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0"/>
            <a:ext cx="5622134" cy="42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934" y="762000"/>
            <a:ext cx="3064666" cy="198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6934" y="2898014"/>
            <a:ext cx="3046884" cy="208058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>
            <p:ph type="title"/>
          </p:nvPr>
        </p:nvSpPr>
        <p:spPr>
          <a:xfrm>
            <a:off x="311725" y="236975"/>
            <a:ext cx="8662200" cy="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40"/>
              <a:t>Kesulitan mengakses materi dan dokumentasi dapat disiasati dengan penggunaan LMS</a:t>
            </a:r>
            <a:endParaRPr sz="15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6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521975" y="227172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000"/>
              <a:t>Apa itu </a:t>
            </a:r>
            <a:r>
              <a:rPr lang="en" sz="7000">
                <a:solidFill>
                  <a:schemeClr val="dk1"/>
                </a:solidFill>
                <a:highlight>
                  <a:schemeClr val="lt1"/>
                </a:highlight>
              </a:rPr>
              <a:t>LMS </a:t>
            </a:r>
            <a:r>
              <a:rPr lang="en" sz="7000"/>
              <a:t>?</a:t>
            </a:r>
            <a:endParaRPr sz="7000"/>
          </a:p>
        </p:txBody>
      </p:sp>
      <p:cxnSp>
        <p:nvCxnSpPr>
          <p:cNvPr id="85" name="Google Shape;85;p15"/>
          <p:cNvCxnSpPr/>
          <p:nvPr/>
        </p:nvCxnSpPr>
        <p:spPr>
          <a:xfrm>
            <a:off x="598175" y="3692075"/>
            <a:ext cx="63207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294325" y="315575"/>
            <a:ext cx="3840000" cy="3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>
                <a:solidFill>
                  <a:schemeClr val="lt1"/>
                </a:solidFill>
                <a:highlight>
                  <a:schemeClr val="dk1"/>
                </a:highlight>
              </a:rPr>
              <a:t>Learning Management System</a:t>
            </a:r>
            <a:r>
              <a:rPr lang="en" sz="2500"/>
              <a:t> (LMS) adalah perangkat lunak untuk membuat, mendistribusikan, dan mengelola penyampaian konten pembelajaran.</a:t>
            </a:r>
            <a:endParaRPr sz="2500"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4500" y="1373475"/>
            <a:ext cx="4652976" cy="348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199600" y="1925200"/>
            <a:ext cx="3706500" cy="18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LMS LLC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Library Lovers Community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4486375" y="2925725"/>
            <a:ext cx="4687200" cy="1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LMS LLC</a:t>
            </a:r>
            <a:r>
              <a:rPr lang="en" sz="2000">
                <a:solidFill>
                  <a:schemeClr val="dk1"/>
                </a:solidFill>
              </a:rPr>
              <a:t> merupakan media pembelajaran dan pertukaran informasi yang diperuntukkan bagi seluruh anggota dan pengurus LLC (Library Lovers Community).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375" y="360775"/>
            <a:ext cx="42672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521975" y="227172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000"/>
              <a:t>Solusi</a:t>
            </a:r>
            <a:endParaRPr sz="7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7000"/>
              <a:t>Teknis</a:t>
            </a:r>
            <a:endParaRPr sz="7000"/>
          </a:p>
        </p:txBody>
      </p:sp>
      <p:cxnSp>
        <p:nvCxnSpPr>
          <p:cNvPr id="104" name="Google Shape;104;p18"/>
          <p:cNvCxnSpPr/>
          <p:nvPr/>
        </p:nvCxnSpPr>
        <p:spPr>
          <a:xfrm>
            <a:off x="598175" y="3692075"/>
            <a:ext cx="6320700" cy="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350" y="1758000"/>
            <a:ext cx="1627500" cy="16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500" y="440200"/>
            <a:ext cx="3256001" cy="696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9"/>
          <p:cNvCxnSpPr/>
          <p:nvPr/>
        </p:nvCxnSpPr>
        <p:spPr>
          <a:xfrm>
            <a:off x="4174625" y="858650"/>
            <a:ext cx="1415400" cy="6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2" name="Google Shape;112;p19"/>
          <p:cNvPicPr preferRelativeResize="0"/>
          <p:nvPr/>
        </p:nvPicPr>
        <p:blipFill rotWithShape="1">
          <a:blip r:embed="rId4">
            <a:alphaModFix/>
          </a:blip>
          <a:srcRect b="20795" l="33312" r="48747" t="31940"/>
          <a:stretch/>
        </p:blipFill>
        <p:spPr>
          <a:xfrm>
            <a:off x="5709150" y="440188"/>
            <a:ext cx="2971277" cy="4403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3600" y="2845025"/>
            <a:ext cx="1263100" cy="12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9298" y="1333213"/>
            <a:ext cx="2060524" cy="5060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19"/>
          <p:cNvCxnSpPr/>
          <p:nvPr/>
        </p:nvCxnSpPr>
        <p:spPr>
          <a:xfrm flipH="1">
            <a:off x="4181625" y="2845025"/>
            <a:ext cx="1324500" cy="10371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16" name="Google Shape;11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8963" y="3085251"/>
            <a:ext cx="2343177" cy="7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 rotWithShape="1">
          <a:blip r:embed="rId8">
            <a:alphaModFix/>
          </a:blip>
          <a:srcRect b="84261" l="7921" r="77492" t="9264"/>
          <a:stretch/>
        </p:blipFill>
        <p:spPr>
          <a:xfrm>
            <a:off x="1005138" y="4041825"/>
            <a:ext cx="2790850" cy="69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 rotWithShape="1">
          <a:blip r:embed="rId3">
            <a:alphaModFix/>
          </a:blip>
          <a:srcRect b="0" l="25092" r="25092" t="0"/>
          <a:stretch/>
        </p:blipFill>
        <p:spPr>
          <a:xfrm>
            <a:off x="4571996" y="0"/>
            <a:ext cx="4571995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4026" y="1147187"/>
            <a:ext cx="5435950" cy="284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/>
          <p:nvPr/>
        </p:nvSpPr>
        <p:spPr>
          <a:xfrm>
            <a:off x="5264975" y="939000"/>
            <a:ext cx="2999100" cy="323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 Azure Well-Architected Framework</a:t>
            </a:r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5493900" y="1124850"/>
            <a:ext cx="2616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Cost Optimization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Security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Reliability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Performance Efficiency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" sz="2200">
                <a:latin typeface="Roboto"/>
                <a:ea typeface="Roboto"/>
                <a:cs typeface="Roboto"/>
                <a:sym typeface="Roboto"/>
              </a:rPr>
              <a:t>Operational Excellence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725" y="3294125"/>
            <a:ext cx="798600" cy="7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